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字由点字匹喏曹" panose="02020500000000000000" charset="-122"/>
      <p:regular r:id="rId30"/>
    </p:embeddedFont>
    <p:embeddedFont>
      <p:font typeface="Inter" panose="02020500000000000000" charset="0"/>
      <p:regular r:id="rId31"/>
    </p:embeddedFont>
    <p:embeddedFont>
      <p:font typeface="Inter Bold" panose="02020500000000000000" charset="0"/>
      <p:regular r:id="rId32"/>
    </p:embeddedFont>
    <p:embeddedFont>
      <p:font typeface="Inter Medium" panose="02020500000000000000" charset="0"/>
      <p:regular r:id="rId33"/>
    </p:embeddedFont>
    <p:embeddedFont>
      <p:font typeface="Inter Semi-Bold" panose="02020500000000000000" charset="0"/>
      <p:regular r:id="rId34"/>
    </p:embeddedFont>
    <p:embeddedFont>
      <p:font typeface="Open Sans" panose="020B0606030504020204" pitchFamily="34" charset="0"/>
      <p:regular r:id="rId35"/>
    </p:embeddedFont>
    <p:embeddedFont>
      <p:font typeface="Open Sans Bold" panose="02020500000000000000" charset="0"/>
      <p:regular r:id="rId36"/>
    </p:embeddedFont>
    <p:embeddedFont>
      <p:font typeface="Open Sans Medium" panose="02020500000000000000" charset="0"/>
      <p:regular r:id="rId37"/>
    </p:embeddedFont>
    <p:embeddedFont>
      <p:font typeface="Open Sans Semi-Bold" panose="020205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Starting with customer segments on the right, we’re targeting young people aged 18-35, introverts or socially anxious individuals, and hobbyists with specific interests like board games or hiking. They all crave meaningful offline connections.</a:t>
            </a:r>
          </a:p>
          <a:p>
            <a:endParaRPr lang="en-US"/>
          </a:p>
          <a:p>
            <a:r>
              <a:rPr lang="en-US"/>
              <a:t>首先，我們的目標客層在右邊，包括18-35歲的年輕人、內向或社交焦慮的人，以及有特定興趣的愛好者，比如喜歡桌遊或爬山的人。他們都渴望真實的線下連結。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Next, our value propositions: the app offers anonymity until the meetup day to reduce social anxiety, matches users based on interests, encourages real-world engagement, and creates a safe environment to make new friends.</a:t>
            </a:r>
          </a:p>
          <a:p>
            <a:endParaRPr lang="en-US"/>
          </a:p>
          <a:p>
            <a:r>
              <a:rPr lang="en-US"/>
              <a:t>這款APP的價值主張在這裡：它提供匿名性，直到聚會當天才公開身份，降低社交壓力；根據興趣配對用戶，促進真實交流；並創造安全環境，讓大家結交新朋友。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reach users, we’ll use these channels: the app will be available on iOS and Android app stores, and we’ll run marketing campaigns on social media platforms like Instagram and TikTok to attract our audience.</a:t>
            </a:r>
          </a:p>
          <a:p>
            <a:endParaRPr lang="en-US"/>
          </a:p>
          <a:p>
            <a:r>
              <a:rPr lang="en-US"/>
              <a:t>我們透過這些通路接觸用戶：APP會上架iOS和Android應用商店，並在社群媒體如Instagram和TikTok做行銷，吸引目標族群。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customer relationships, we provide a digital platform for users to schedule meetups on their own, and we’ll keep them engaged with personalized recommendations, like suggesting events based on their interests.</a:t>
            </a:r>
          </a:p>
          <a:p>
            <a:endParaRPr lang="en-US"/>
          </a:p>
          <a:p>
            <a:r>
              <a:rPr lang="en-US"/>
              <a:t>在顧客關係方面，我們提供數位平台讓用戶自助安排聚會，並透過個人化推薦，比如根據興趣建議活動，來維持用戶參與。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Revenue streams are listed below: we’ll offer premium features like advanced filters for $5-$10 a month, in-app advertising, and earn commissions from partnered venues.</a:t>
            </a:r>
          </a:p>
          <a:p>
            <a:endParaRPr lang="en-US"/>
          </a:p>
          <a:p>
            <a:r>
              <a:rPr lang="en-US"/>
              <a:t>收入來源在下方，包括增值功能收費，比如進階篩選每月5-10美元；還有應用內廣告，以及與場地合作的佣金。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make this work, we need key resources: a secure app platform, cloud infrastructure, a moderation team for safety, and a marketing team to grow our user base.</a:t>
            </a:r>
          </a:p>
          <a:p>
            <a:endParaRPr lang="en-US"/>
          </a:p>
          <a:p>
            <a:r>
              <a:rPr lang="en-US"/>
              <a:t>要實現這些，我們需要關鍵資源：一個安全的APP平台、雲端基礎設施、監管團隊確保安全，以及行銷團隊來推廣。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key activities include app development and maintenance, marketing campaigns, safety monitoring, and improving communication skills through event design.</a:t>
            </a:r>
          </a:p>
          <a:p>
            <a:endParaRPr lang="en-US"/>
          </a:p>
          <a:p>
            <a:r>
              <a:rPr lang="en-US"/>
              <a:t>關鍵活動包括APP的開發與維護、行銷推廣、確保安全的監控措施，以及提升用戶溝通技巧的活動設計。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We’ll rely on key partners like social media influencers for promotion and event venues to provide meetup locations, as shown on the left.</a:t>
            </a:r>
          </a:p>
          <a:p>
            <a:endParaRPr lang="en-US"/>
          </a:p>
          <a:p>
            <a:r>
              <a:rPr lang="en-US"/>
              <a:t>我們需要合作夥伴，比如社群媒體網紅幫忙宣傳、活動場地提供聚會地點，這些都在左邊列出。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Finally, our costs: development expenses, marketing costs, server and data storage fees, plus safety and moderation expenses.</a:t>
            </a:r>
          </a:p>
          <a:p>
            <a:endParaRPr lang="en-US"/>
          </a:p>
          <a:p>
            <a:r>
              <a:rPr lang="en-US"/>
              <a:t>最後是成本，包含開發費用、行銷費用、伺服器與數據儲存成本，還有監管與安全措施的支出。</a:t>
            </a:r>
          </a:p>
          <a:p>
            <a:endParaRPr lang="en-US"/>
          </a:p>
          <a:p>
            <a:r>
              <a:rPr lang="en-US"/>
              <a:t>In summary, the Anonymous Meetup App connects people through anonymity and shared interests, helping them overcome social barriers while ensuring sustainability with diverse revenue and partnerships. That’s my presentation—thank you!</a:t>
            </a:r>
          </a:p>
          <a:p>
            <a:endParaRPr lang="en-US"/>
          </a:p>
          <a:p>
            <a:r>
              <a:rPr lang="en-US"/>
              <a:t>總結來說，『匿名聚會APP』透過匿名性與興趣配對，幫助人們克服社交障礙，建立真實連結，並用多元收入與合作確保商業可行性。以上是我的介紹，謝謝大家！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964308"/>
            <a:ext cx="5241007" cy="52410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887597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391292" y="1118228"/>
            <a:ext cx="5755575" cy="57555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39728"/>
            <a:ext cx="8346567" cy="2374920"/>
            <a:chOff x="0" y="0"/>
            <a:chExt cx="11128755" cy="31665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04800"/>
              <a:ext cx="11128755" cy="3471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73"/>
                </a:lnSpc>
              </a:pPr>
              <a:r>
                <a:rPr lang="en-US" sz="15624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15624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15624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7766402" y="1284830"/>
              <a:ext cx="596901" cy="59690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81650" y="6826177"/>
            <a:ext cx="2856639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Guan-Yi Wu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(Jack)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24956" y="3994280"/>
            <a:ext cx="2970028" cy="29700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240074" y="3994280"/>
            <a:ext cx="2808526" cy="2808526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556877" y="4027320"/>
            <a:ext cx="2742446" cy="2742446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19813" y="1897610"/>
            <a:ext cx="3818285" cy="3818285"/>
          </a:xfrm>
          <a:custGeom>
            <a:avLst/>
            <a:gdLst/>
            <a:ahLst/>
            <a:cxnLst/>
            <a:rect l="l" t="t" r="r" b="b"/>
            <a:pathLst>
              <a:path w="3818285" h="3818285">
                <a:moveTo>
                  <a:pt x="0" y="0"/>
                </a:moveTo>
                <a:lnTo>
                  <a:pt x="3818285" y="0"/>
                </a:lnTo>
                <a:lnTo>
                  <a:pt x="3818285" y="3818285"/>
                </a:lnTo>
                <a:lnTo>
                  <a:pt x="0" y="3818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1168861" y="3627429"/>
            <a:ext cx="6385636" cy="5260168"/>
          </a:xfrm>
          <a:custGeom>
            <a:avLst/>
            <a:gdLst/>
            <a:ahLst/>
            <a:cxnLst/>
            <a:rect l="l" t="t" r="r" b="b"/>
            <a:pathLst>
              <a:path w="6385636" h="5260168">
                <a:moveTo>
                  <a:pt x="0" y="0"/>
                </a:moveTo>
                <a:lnTo>
                  <a:pt x="6385636" y="0"/>
                </a:lnTo>
                <a:lnTo>
                  <a:pt x="6385636" y="5260168"/>
                </a:lnTo>
                <a:lnTo>
                  <a:pt x="0" y="5260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124956" y="8939212"/>
            <a:ext cx="4823621" cy="54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4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Instructor：Min-Yuh 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44595" y="8985249"/>
            <a:ext cx="2868747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74"/>
              </a:lnSpc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Data：2025/04/09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7293" y="653407"/>
            <a:ext cx="640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Software engineering midtrem report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36711" y="6826177"/>
            <a:ext cx="3015253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Zhong-Rui Tsai (Jerry)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22085" y="6826177"/>
            <a:ext cx="3212030" cy="16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Healthcare and 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Najeeb Ullah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(Nur)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59137" y="8931274"/>
            <a:ext cx="2888063" cy="93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49"/>
              </a:lnSpc>
            </a:pPr>
            <a:r>
              <a:rPr lang="en-US" sz="4999" b="1">
                <a:solidFill>
                  <a:srgbClr val="527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9337" r="19337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684822" y="5086350"/>
            <a:ext cx="11604148" cy="410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2572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Evaluating the Effectiveness of Anonymous Social Gatherings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b="1" u="none" strike="noStrike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comfortable users feel when meeting new people anonymously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Whether anonymity helps reduce social anxiety  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2572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effectively participants build connections in a structured setting</a:t>
            </a: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02"/>
              </a:lnSpc>
              <a:spcBef>
                <a:spcPct val="0"/>
              </a:spcBef>
            </a:pPr>
            <a:endParaRPr lang="en-US" sz="2572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1. 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822" y="3972384"/>
            <a:ext cx="10977416" cy="44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  <a:spcBef>
                <a:spcPct val="0"/>
              </a:spcBef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reate a Social Networking Platform for </a:t>
            </a:r>
            <a:r>
              <a:rPr lang="en-US" sz="2572" b="1" u="none" strike="no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Meaningful </a:t>
            </a: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822" y="3281667"/>
            <a:ext cx="1637854" cy="44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2"/>
              </a:lnSpc>
              <a:spcBef>
                <a:spcPct val="0"/>
              </a:spcBef>
            </a:pPr>
            <a:r>
              <a:rPr lang="en-US" sz="2572" b="1" u="none" strike="noStrike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Point: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A63E71A-7582-D22F-26F0-77E13B011E6A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0576" r="10576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3420884"/>
            <a:ext cx="11125145" cy="547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Investigating the Impact of Data-Driven Matching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17726D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second objective is to analyze how the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matching algorithm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improves user experience. The project will evaluate: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Whether participants feel that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 were matched with like-minded individuals.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matching influences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the quality and depth of conversations.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data-driven group formation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enhances user engagement.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2. OBJECTIVE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9A0CAA-481D-BB04-2ADE-334D2C50A5BF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188355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4090" r="14584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2915878"/>
            <a:ext cx="11125145" cy="639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Developing a Framework for Future Social Networking Applications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17726D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the project aims to create a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scalable model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can be applied to other social and professional networking events. The study will: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Establish guidelines on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anonymity and matching can improve social experiences.</a:t>
            </a: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insights into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behavior in structured social settings.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Offer recommendations for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future networking platforms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 various industries, including dining, travel, and business networking.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3. OBJECTIVE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0C1174-C68F-60B1-405A-DDFA88E17D4A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4489" y="5105255"/>
            <a:ext cx="1166047" cy="1186153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401363" y="32034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9669" y="5362543"/>
            <a:ext cx="4347743" cy="6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3"/>
              </a:lnSpc>
            </a:pPr>
            <a:r>
              <a:rPr lang="en-US" sz="355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BUSINESS MODEL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48745" y="4213317"/>
            <a:ext cx="2970028" cy="29700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98227" y="7333519"/>
            <a:ext cx="4774142" cy="22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Infomation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Management, NTPU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Guan-Yi Wu (Jack)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4489" y="3377608"/>
            <a:ext cx="6962510" cy="46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  <a:spcBef>
                <a:spcPct val="0"/>
              </a:spcBef>
            </a:pPr>
            <a:r>
              <a:rPr lang="en-US" sz="2536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 will show a future business model canvas.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CAA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B2B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0EBACD5D-0026-A2BC-55EB-AA318F224A3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E26321E-01F8-267E-5AE0-706CE9159FB0}"/>
              </a:ext>
            </a:extLst>
          </p:cNvPr>
          <p:cNvSpPr txBox="1"/>
          <p:nvPr/>
        </p:nvSpPr>
        <p:spPr>
          <a:xfrm>
            <a:off x="17343203" y="9398998"/>
            <a:ext cx="678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1A22AB1-8E1B-15D7-9432-FBE04B46B777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23B57DB-9185-BEA7-2E12-836C07832E8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B82794B-670E-722D-E2E7-D0C3FF2EF8DC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CAA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Features($5-$10 a month)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5124D23-E099-C91F-9EFD-A7D5C7AA8B7F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4489" y="4156227"/>
            <a:ext cx="969409" cy="986123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66576" y="4156227"/>
            <a:ext cx="969409" cy="986123"/>
            <a:chOff x="0" y="0"/>
            <a:chExt cx="812800" cy="8268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4489" y="5581913"/>
            <a:ext cx="969409" cy="986123"/>
            <a:chOff x="0" y="0"/>
            <a:chExt cx="812800" cy="826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66576" y="5581913"/>
            <a:ext cx="969409" cy="986123"/>
            <a:chOff x="0" y="0"/>
            <a:chExt cx="812800" cy="826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4489" y="7007600"/>
            <a:ext cx="969409" cy="986123"/>
            <a:chOff x="0" y="0"/>
            <a:chExt cx="812800" cy="826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844489" y="826748"/>
            <a:ext cx="715810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CATALOG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2045" y="4415506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94131" y="4415506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BUSINESS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72045" y="5841193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MOTIVATION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94131" y="5841193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EXPECTED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72045" y="7266880"/>
            <a:ext cx="361455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OBJECTIVES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Meet 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3650D40-2202-87A1-055B-D487031D2CA9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80E8455-F47F-8E82-CAC5-81BBC91F359C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C4B26C-58EF-DAD0-57B2-1EDC4967279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420"/>
            <a:ext cx="9144000" cy="905280"/>
            <a:chOff x="0" y="0"/>
            <a:chExt cx="2408296" cy="238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38428"/>
            </a:xfrm>
            <a:custGeom>
              <a:avLst/>
              <a:gdLst/>
              <a:ahLst/>
              <a:cxnLst/>
              <a:rect l="l" t="t" r="r" b="b"/>
              <a:pathLst>
                <a:path w="2408296" h="238428">
                  <a:moveTo>
                    <a:pt x="0" y="0"/>
                  </a:moveTo>
                  <a:lnTo>
                    <a:pt x="2408296" y="0"/>
                  </a:lnTo>
                  <a:lnTo>
                    <a:pt x="2408296" y="238428"/>
                  </a:lnTo>
                  <a:lnTo>
                    <a:pt x="0" y="2384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8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6896" y="1180549"/>
            <a:ext cx="3086100" cy="767364"/>
            <a:chOff x="0" y="0"/>
            <a:chExt cx="812800" cy="202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Partners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8465" y="136005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04446" y="1180549"/>
            <a:ext cx="3086100" cy="767364"/>
            <a:chOff x="0" y="0"/>
            <a:chExt cx="812800" cy="202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Activities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1996" y="1180549"/>
            <a:ext cx="3086100" cy="767364"/>
            <a:chOff x="0" y="0"/>
            <a:chExt cx="812800" cy="202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2104"/>
            </a:xfrm>
            <a:custGeom>
              <a:avLst/>
              <a:gdLst/>
              <a:ahLst/>
              <a:cxnLst/>
              <a:rect l="l" t="t" r="r" b="b"/>
              <a:pathLst>
                <a:path w="812800" h="202104">
                  <a:moveTo>
                    <a:pt x="101052" y="0"/>
                  </a:moveTo>
                  <a:lnTo>
                    <a:pt x="711748" y="0"/>
                  </a:lnTo>
                  <a:cubicBezTo>
                    <a:pt x="738549" y="0"/>
                    <a:pt x="764252" y="10647"/>
                    <a:pt x="783203" y="29597"/>
                  </a:cubicBezTo>
                  <a:cubicBezTo>
                    <a:pt x="802153" y="48548"/>
                    <a:pt x="812800" y="74251"/>
                    <a:pt x="812800" y="101052"/>
                  </a:cubicBezTo>
                  <a:lnTo>
                    <a:pt x="812800" y="101052"/>
                  </a:lnTo>
                  <a:cubicBezTo>
                    <a:pt x="812800" y="127853"/>
                    <a:pt x="802153" y="153556"/>
                    <a:pt x="783203" y="172507"/>
                  </a:cubicBezTo>
                  <a:cubicBezTo>
                    <a:pt x="764252" y="191458"/>
                    <a:pt x="738549" y="202104"/>
                    <a:pt x="711748" y="202104"/>
                  </a:cubicBezTo>
                  <a:lnTo>
                    <a:pt x="101052" y="202104"/>
                  </a:lnTo>
                  <a:cubicBezTo>
                    <a:pt x="74251" y="202104"/>
                    <a:pt x="48548" y="191458"/>
                    <a:pt x="29597" y="172507"/>
                  </a:cubicBezTo>
                  <a:cubicBezTo>
                    <a:pt x="10647" y="153556"/>
                    <a:pt x="0" y="127853"/>
                    <a:pt x="0" y="101052"/>
                  </a:cubicBezTo>
                  <a:lnTo>
                    <a:pt x="0" y="101052"/>
                  </a:lnTo>
                  <a:cubicBezTo>
                    <a:pt x="0" y="74251"/>
                    <a:pt x="10647" y="48548"/>
                    <a:pt x="29597" y="29597"/>
                  </a:cubicBezTo>
                  <a:cubicBezTo>
                    <a:pt x="48548" y="10647"/>
                    <a:pt x="74251" y="0"/>
                    <a:pt x="10105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Value Proposition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9546" y="1198537"/>
            <a:ext cx="3924917" cy="767364"/>
            <a:chOff x="0" y="0"/>
            <a:chExt cx="1033723" cy="202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Relationships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15913" y="1198537"/>
            <a:ext cx="3924917" cy="767364"/>
            <a:chOff x="0" y="0"/>
            <a:chExt cx="1033723" cy="202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3723" cy="202104"/>
            </a:xfrm>
            <a:custGeom>
              <a:avLst/>
              <a:gdLst/>
              <a:ahLst/>
              <a:cxnLst/>
              <a:rect l="l" t="t" r="r" b="b"/>
              <a:pathLst>
                <a:path w="1033723" h="202104">
                  <a:moveTo>
                    <a:pt x="100598" y="0"/>
                  </a:moveTo>
                  <a:lnTo>
                    <a:pt x="933125" y="0"/>
                  </a:lnTo>
                  <a:cubicBezTo>
                    <a:pt x="988684" y="0"/>
                    <a:pt x="1033723" y="45039"/>
                    <a:pt x="1033723" y="100598"/>
                  </a:cubicBezTo>
                  <a:lnTo>
                    <a:pt x="1033723" y="101506"/>
                  </a:lnTo>
                  <a:cubicBezTo>
                    <a:pt x="1033723" y="157065"/>
                    <a:pt x="988684" y="202104"/>
                    <a:pt x="933125" y="202104"/>
                  </a:cubicBezTo>
                  <a:lnTo>
                    <a:pt x="100598" y="202104"/>
                  </a:lnTo>
                  <a:cubicBezTo>
                    <a:pt x="45039" y="202104"/>
                    <a:pt x="0" y="157065"/>
                    <a:pt x="0" y="101506"/>
                  </a:cubicBezTo>
                  <a:lnTo>
                    <a:pt x="0" y="100598"/>
                  </a:lnTo>
                  <a:cubicBezTo>
                    <a:pt x="0" y="45039"/>
                    <a:pt x="45039" y="0"/>
                    <a:pt x="100598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33723" cy="28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Customer Segments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4446" y="4028057"/>
            <a:ext cx="3086100" cy="673447"/>
            <a:chOff x="0" y="0"/>
            <a:chExt cx="812800" cy="177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77369"/>
            </a:xfrm>
            <a:custGeom>
              <a:avLst/>
              <a:gdLst/>
              <a:ahLst/>
              <a:cxnLst/>
              <a:rect l="l" t="t" r="r" b="b"/>
              <a:pathLst>
                <a:path w="812800" h="177369">
                  <a:moveTo>
                    <a:pt x="88684" y="0"/>
                  </a:moveTo>
                  <a:lnTo>
                    <a:pt x="724116" y="0"/>
                  </a:lnTo>
                  <a:cubicBezTo>
                    <a:pt x="747636" y="0"/>
                    <a:pt x="770193" y="9344"/>
                    <a:pt x="786825" y="25975"/>
                  </a:cubicBezTo>
                  <a:cubicBezTo>
                    <a:pt x="803456" y="42607"/>
                    <a:pt x="812800" y="65164"/>
                    <a:pt x="812800" y="88684"/>
                  </a:cubicBezTo>
                  <a:lnTo>
                    <a:pt x="812800" y="88684"/>
                  </a:lnTo>
                  <a:cubicBezTo>
                    <a:pt x="812800" y="137663"/>
                    <a:pt x="773095" y="177369"/>
                    <a:pt x="724116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Key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19546" y="4028057"/>
            <a:ext cx="3924917" cy="673447"/>
            <a:chOff x="0" y="0"/>
            <a:chExt cx="1033723" cy="1773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723" cy="177369"/>
            </a:xfrm>
            <a:custGeom>
              <a:avLst/>
              <a:gdLst/>
              <a:ahLst/>
              <a:cxnLst/>
              <a:rect l="l" t="t" r="r" b="b"/>
              <a:pathLst>
                <a:path w="1033723" h="177369">
                  <a:moveTo>
                    <a:pt x="88684" y="0"/>
                  </a:moveTo>
                  <a:lnTo>
                    <a:pt x="945039" y="0"/>
                  </a:lnTo>
                  <a:cubicBezTo>
                    <a:pt x="994018" y="0"/>
                    <a:pt x="1033723" y="39705"/>
                    <a:pt x="1033723" y="88684"/>
                  </a:cubicBezTo>
                  <a:lnTo>
                    <a:pt x="1033723" y="88684"/>
                  </a:lnTo>
                  <a:cubicBezTo>
                    <a:pt x="1033723" y="112205"/>
                    <a:pt x="1024380" y="134762"/>
                    <a:pt x="1007748" y="151394"/>
                  </a:cubicBezTo>
                  <a:cubicBezTo>
                    <a:pt x="991116" y="168025"/>
                    <a:pt x="968559" y="177369"/>
                    <a:pt x="945039" y="177369"/>
                  </a:cubicBezTo>
                  <a:lnTo>
                    <a:pt x="88684" y="177369"/>
                  </a:lnTo>
                  <a:cubicBezTo>
                    <a:pt x="65164" y="177369"/>
                    <a:pt x="42607" y="168025"/>
                    <a:pt x="25975" y="151394"/>
                  </a:cubicBezTo>
                  <a:cubicBezTo>
                    <a:pt x="9344" y="134762"/>
                    <a:pt x="0" y="112205"/>
                    <a:pt x="0" y="88684"/>
                  </a:cubicBezTo>
                  <a:lnTo>
                    <a:pt x="0" y="88684"/>
                  </a:lnTo>
                  <a:cubicBezTo>
                    <a:pt x="0" y="65164"/>
                    <a:pt x="9344" y="42607"/>
                    <a:pt x="25975" y="25975"/>
                  </a:cubicBezTo>
                  <a:cubicBezTo>
                    <a:pt x="42607" y="9344"/>
                    <a:pt x="65164" y="0"/>
                    <a:pt x="8868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33723" cy="263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Channels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49064" y="7049226"/>
            <a:ext cx="9591767" cy="658368"/>
            <a:chOff x="0" y="0"/>
            <a:chExt cx="2526227" cy="1733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6227" cy="173397"/>
            </a:xfrm>
            <a:custGeom>
              <a:avLst/>
              <a:gdLst/>
              <a:ahLst/>
              <a:cxnLst/>
              <a:rect l="l" t="t" r="r" b="b"/>
              <a:pathLst>
                <a:path w="2526227" h="173397">
                  <a:moveTo>
                    <a:pt x="41164" y="0"/>
                  </a:moveTo>
                  <a:lnTo>
                    <a:pt x="2485062" y="0"/>
                  </a:lnTo>
                  <a:cubicBezTo>
                    <a:pt x="2495980" y="0"/>
                    <a:pt x="2506450" y="4337"/>
                    <a:pt x="2514170" y="12057"/>
                  </a:cubicBezTo>
                  <a:cubicBezTo>
                    <a:pt x="2521890" y="19777"/>
                    <a:pt x="2526227" y="30247"/>
                    <a:pt x="2526227" y="41164"/>
                  </a:cubicBezTo>
                  <a:lnTo>
                    <a:pt x="2526227" y="132233"/>
                  </a:lnTo>
                  <a:cubicBezTo>
                    <a:pt x="2526227" y="143151"/>
                    <a:pt x="2521890" y="153621"/>
                    <a:pt x="2514170" y="161341"/>
                  </a:cubicBezTo>
                  <a:cubicBezTo>
                    <a:pt x="2506450" y="169060"/>
                    <a:pt x="2495980" y="173397"/>
                    <a:pt x="2485062" y="173397"/>
                  </a:cubicBezTo>
                  <a:lnTo>
                    <a:pt x="41164" y="173397"/>
                  </a:lnTo>
                  <a:cubicBezTo>
                    <a:pt x="18430" y="173397"/>
                    <a:pt x="0" y="154967"/>
                    <a:pt x="0" y="132233"/>
                  </a:cubicBezTo>
                  <a:lnTo>
                    <a:pt x="0" y="41164"/>
                  </a:lnTo>
                  <a:cubicBezTo>
                    <a:pt x="0" y="30247"/>
                    <a:pt x="4337" y="19777"/>
                    <a:pt x="12057" y="12057"/>
                  </a:cubicBezTo>
                  <a:cubicBezTo>
                    <a:pt x="19777" y="4337"/>
                    <a:pt x="30247" y="0"/>
                    <a:pt x="4116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526227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Revenue Streams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46896" y="7049226"/>
            <a:ext cx="8058150" cy="658368"/>
            <a:chOff x="0" y="0"/>
            <a:chExt cx="2122311" cy="1733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2311" cy="173397"/>
            </a:xfrm>
            <a:custGeom>
              <a:avLst/>
              <a:gdLst/>
              <a:ahLst/>
              <a:cxnLst/>
              <a:rect l="l" t="t" r="r" b="b"/>
              <a:pathLst>
                <a:path w="2122311" h="173397">
                  <a:moveTo>
                    <a:pt x="48999" y="0"/>
                  </a:moveTo>
                  <a:lnTo>
                    <a:pt x="2073313" y="0"/>
                  </a:lnTo>
                  <a:cubicBezTo>
                    <a:pt x="2100374" y="0"/>
                    <a:pt x="2122311" y="21937"/>
                    <a:pt x="2122311" y="48999"/>
                  </a:cubicBezTo>
                  <a:lnTo>
                    <a:pt x="2122311" y="124399"/>
                  </a:lnTo>
                  <a:cubicBezTo>
                    <a:pt x="2122311" y="137394"/>
                    <a:pt x="2117149" y="149857"/>
                    <a:pt x="2107960" y="159046"/>
                  </a:cubicBezTo>
                  <a:cubicBezTo>
                    <a:pt x="2098771" y="168235"/>
                    <a:pt x="2086308" y="173397"/>
                    <a:pt x="2073313" y="173397"/>
                  </a:cubicBezTo>
                  <a:lnTo>
                    <a:pt x="48999" y="173397"/>
                  </a:lnTo>
                  <a:cubicBezTo>
                    <a:pt x="21937" y="173397"/>
                    <a:pt x="0" y="151460"/>
                    <a:pt x="0" y="124399"/>
                  </a:cubicBezTo>
                  <a:lnTo>
                    <a:pt x="0" y="48999"/>
                  </a:lnTo>
                  <a:cubicBezTo>
                    <a:pt x="0" y="21937"/>
                    <a:pt x="21937" y="0"/>
                    <a:pt x="48999" y="0"/>
                  </a:cubicBezTo>
                  <a:close/>
                </a:path>
              </a:pathLst>
            </a:custGeom>
            <a:solidFill>
              <a:srgbClr val="B2B08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22311" cy="25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4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Cost Structure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6896" y="2099682"/>
            <a:ext cx="3086100" cy="4835243"/>
            <a:chOff x="0" y="0"/>
            <a:chExt cx="812800" cy="127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812800" cy="1359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 Influencers (KOL)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Event venue organizer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504446" y="2099682"/>
            <a:ext cx="3086100" cy="1795024"/>
            <a:chOff x="0" y="0"/>
            <a:chExt cx="812800" cy="4727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72764"/>
            </a:xfrm>
            <a:custGeom>
              <a:avLst/>
              <a:gdLst/>
              <a:ahLst/>
              <a:cxnLst/>
              <a:rect l="l" t="t" r="r" b="b"/>
              <a:pathLst>
                <a:path w="812800" h="472764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427608"/>
                  </a:lnTo>
                  <a:cubicBezTo>
                    <a:pt x="812800" y="452547"/>
                    <a:pt x="792583" y="472764"/>
                    <a:pt x="767644" y="472764"/>
                  </a:cubicBezTo>
                  <a:lnTo>
                    <a:pt x="45156" y="472764"/>
                  </a:lnTo>
                  <a:cubicBezTo>
                    <a:pt x="20217" y="472764"/>
                    <a:pt x="0" y="452547"/>
                    <a:pt x="0" y="427608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53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App Maintenance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campaigns</a:t>
              </a:r>
            </a:p>
            <a:p>
              <a:pPr marL="453387" lvl="1" indent="-226693" algn="l">
                <a:lnSpc>
                  <a:spcPts val="3254"/>
                </a:lnSpc>
                <a:buFont typeface="Arial"/>
                <a:buChar char="•"/>
              </a:pPr>
              <a:r>
                <a:rPr lang="en-US" sz="20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Safety Monitoring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04446" y="4853904"/>
            <a:ext cx="3086100" cy="2081022"/>
            <a:chOff x="0" y="0"/>
            <a:chExt cx="812800" cy="5480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548088"/>
            </a:xfrm>
            <a:custGeom>
              <a:avLst/>
              <a:gdLst/>
              <a:ahLst/>
              <a:cxnLst/>
              <a:rect l="l" t="t" r="r" b="b"/>
              <a:pathLst>
                <a:path w="812800" h="548088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502933"/>
                  </a:lnTo>
                  <a:cubicBezTo>
                    <a:pt x="812800" y="527871"/>
                    <a:pt x="792583" y="548088"/>
                    <a:pt x="767644" y="548088"/>
                  </a:cubicBezTo>
                  <a:lnTo>
                    <a:pt x="45156" y="548088"/>
                  </a:lnTo>
                  <a:cubicBezTo>
                    <a:pt x="20217" y="548088"/>
                    <a:pt x="0" y="527871"/>
                    <a:pt x="0" y="502933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12800" cy="614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Platform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Cloud Infrastructure</a:t>
              </a:r>
            </a:p>
            <a:p>
              <a:pPr marL="410208" lvl="1" indent="-205104" algn="l">
                <a:lnSpc>
                  <a:spcPts val="2944"/>
                </a:lnSpc>
                <a:buFont typeface="Arial"/>
                <a:buChar char="•"/>
              </a:pPr>
              <a:r>
                <a:rPr lang="en-US" sz="18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Moderation Team</a:t>
              </a:r>
            </a:p>
            <a:p>
              <a:pPr marL="431797" lvl="1" indent="-215899" algn="l">
                <a:lnSpc>
                  <a:spcPts val="3099"/>
                </a:lnSpc>
                <a:buFont typeface="Arial"/>
                <a:buChar char="•"/>
              </a:pPr>
              <a:r>
                <a:rPr lang="en-US" sz="19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Team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761996" y="2099682"/>
            <a:ext cx="3086100" cy="4835243"/>
            <a:chOff x="0" y="0"/>
            <a:chExt cx="812800" cy="1273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273480"/>
            </a:xfrm>
            <a:custGeom>
              <a:avLst/>
              <a:gdLst/>
              <a:ahLst/>
              <a:cxnLst/>
              <a:rect l="l" t="t" r="r" b="b"/>
              <a:pathLst>
                <a:path w="812800" h="1273480">
                  <a:moveTo>
                    <a:pt x="45156" y="0"/>
                  </a:moveTo>
                  <a:lnTo>
                    <a:pt x="767644" y="0"/>
                  </a:lnTo>
                  <a:cubicBezTo>
                    <a:pt x="792583" y="0"/>
                    <a:pt x="812800" y="20217"/>
                    <a:pt x="812800" y="45156"/>
                  </a:cubicBezTo>
                  <a:lnTo>
                    <a:pt x="812800" y="1228324"/>
                  </a:lnTo>
                  <a:cubicBezTo>
                    <a:pt x="812800" y="1253263"/>
                    <a:pt x="792583" y="1273480"/>
                    <a:pt x="767644" y="1273480"/>
                  </a:cubicBezTo>
                  <a:lnTo>
                    <a:pt x="45156" y="1273480"/>
                  </a:lnTo>
                  <a:cubicBezTo>
                    <a:pt x="20217" y="1273480"/>
                    <a:pt x="0" y="1253263"/>
                    <a:pt x="0" y="1228324"/>
                  </a:cubicBezTo>
                  <a:lnTo>
                    <a:pt x="0" y="45156"/>
                  </a:lnTo>
                  <a:cubicBezTo>
                    <a:pt x="0" y="20217"/>
                    <a:pt x="20217" y="0"/>
                    <a:pt x="45156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134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Improve communication skills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Interest-Based Connections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Encouraging Real-World Engagement</a:t>
              </a:r>
            </a:p>
            <a:p>
              <a:pPr marL="496566" lvl="1" indent="-248283" algn="l">
                <a:lnSpc>
                  <a:spcPts val="3564"/>
                </a:lnSpc>
                <a:buFont typeface="Arial"/>
                <a:buChar char="•"/>
              </a:pPr>
              <a:r>
                <a:rPr lang="en-US" sz="22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Get new buddies/Friends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173200" y="2088142"/>
            <a:ext cx="3867630" cy="4846784"/>
            <a:chOff x="0" y="0"/>
            <a:chExt cx="1018635" cy="12765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8635" cy="1276519"/>
            </a:xfrm>
            <a:custGeom>
              <a:avLst/>
              <a:gdLst/>
              <a:ahLst/>
              <a:cxnLst/>
              <a:rect l="l" t="t" r="r" b="b"/>
              <a:pathLst>
                <a:path w="1018635" h="1276519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1240488"/>
                  </a:lnTo>
                  <a:cubicBezTo>
                    <a:pt x="1018635" y="1260387"/>
                    <a:pt x="1002503" y="1276519"/>
                    <a:pt x="982604" y="1276519"/>
                  </a:cubicBezTo>
                  <a:lnTo>
                    <a:pt x="36031" y="1276519"/>
                  </a:lnTo>
                  <a:cubicBezTo>
                    <a:pt x="16132" y="1276519"/>
                    <a:pt x="0" y="1260387"/>
                    <a:pt x="0" y="1240488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18635" cy="1362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Young People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Introverts or Socially Anxious Individuals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Hobbyists and Interest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76833" y="2088142"/>
            <a:ext cx="3867630" cy="1806564"/>
            <a:chOff x="0" y="0"/>
            <a:chExt cx="1018635" cy="4758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8635" cy="475803"/>
            </a:xfrm>
            <a:custGeom>
              <a:avLst/>
              <a:gdLst/>
              <a:ahLst/>
              <a:cxnLst/>
              <a:rect l="l" t="t" r="r" b="b"/>
              <a:pathLst>
                <a:path w="1018635" h="475803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439772"/>
                  </a:lnTo>
                  <a:cubicBezTo>
                    <a:pt x="1018635" y="459671"/>
                    <a:pt x="1002503" y="475803"/>
                    <a:pt x="982604" y="475803"/>
                  </a:cubicBezTo>
                  <a:lnTo>
                    <a:pt x="36031" y="475803"/>
                  </a:lnTo>
                  <a:cubicBezTo>
                    <a:pt x="16132" y="475803"/>
                    <a:pt x="0" y="459671"/>
                    <a:pt x="0" y="439772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018635" cy="56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Personalized Recommendations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Digital platform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76833" y="4872954"/>
            <a:ext cx="3867630" cy="2061972"/>
            <a:chOff x="0" y="0"/>
            <a:chExt cx="1018635" cy="5430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8635" cy="543071"/>
            </a:xfrm>
            <a:custGeom>
              <a:avLst/>
              <a:gdLst/>
              <a:ahLst/>
              <a:cxnLst/>
              <a:rect l="l" t="t" r="r" b="b"/>
              <a:pathLst>
                <a:path w="1018635" h="543071">
                  <a:moveTo>
                    <a:pt x="36031" y="0"/>
                  </a:moveTo>
                  <a:lnTo>
                    <a:pt x="982604" y="0"/>
                  </a:lnTo>
                  <a:cubicBezTo>
                    <a:pt x="1002503" y="0"/>
                    <a:pt x="1018635" y="16132"/>
                    <a:pt x="1018635" y="36031"/>
                  </a:cubicBezTo>
                  <a:lnTo>
                    <a:pt x="1018635" y="507040"/>
                  </a:lnTo>
                  <a:cubicBezTo>
                    <a:pt x="1018635" y="526939"/>
                    <a:pt x="1002503" y="543071"/>
                    <a:pt x="982604" y="543071"/>
                  </a:cubicBezTo>
                  <a:lnTo>
                    <a:pt x="36031" y="543071"/>
                  </a:lnTo>
                  <a:cubicBezTo>
                    <a:pt x="16132" y="543071"/>
                    <a:pt x="0" y="526939"/>
                    <a:pt x="0" y="507040"/>
                  </a:cubicBezTo>
                  <a:lnTo>
                    <a:pt x="0" y="36031"/>
                  </a:lnTo>
                  <a:cubicBezTo>
                    <a:pt x="0" y="16132"/>
                    <a:pt x="16132" y="0"/>
                    <a:pt x="3603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018635" cy="62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Mobile App Stores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Social Media Marketing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6896" y="7821894"/>
            <a:ext cx="8058150" cy="2296051"/>
            <a:chOff x="0" y="0"/>
            <a:chExt cx="2122311" cy="6047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22311" cy="604721"/>
            </a:xfrm>
            <a:custGeom>
              <a:avLst/>
              <a:gdLst/>
              <a:ahLst/>
              <a:cxnLst/>
              <a:rect l="l" t="t" r="r" b="b"/>
              <a:pathLst>
                <a:path w="2122311" h="604721">
                  <a:moveTo>
                    <a:pt x="17294" y="0"/>
                  </a:moveTo>
                  <a:lnTo>
                    <a:pt x="2105018" y="0"/>
                  </a:lnTo>
                  <a:cubicBezTo>
                    <a:pt x="2114569" y="0"/>
                    <a:pt x="2122311" y="7743"/>
                    <a:pt x="2122311" y="17294"/>
                  </a:cubicBezTo>
                  <a:lnTo>
                    <a:pt x="2122311" y="587428"/>
                  </a:lnTo>
                  <a:cubicBezTo>
                    <a:pt x="2122311" y="592014"/>
                    <a:pt x="2120489" y="596413"/>
                    <a:pt x="2117246" y="599656"/>
                  </a:cubicBezTo>
                  <a:cubicBezTo>
                    <a:pt x="2114003" y="602899"/>
                    <a:pt x="2109604" y="604721"/>
                    <a:pt x="2105018" y="604721"/>
                  </a:cubicBezTo>
                  <a:lnTo>
                    <a:pt x="17294" y="604721"/>
                  </a:lnTo>
                  <a:cubicBezTo>
                    <a:pt x="7743" y="604721"/>
                    <a:pt x="0" y="596979"/>
                    <a:pt x="0" y="587428"/>
                  </a:cubicBezTo>
                  <a:lnTo>
                    <a:pt x="0" y="17294"/>
                  </a:lnTo>
                  <a:cubicBezTo>
                    <a:pt x="0" y="7743"/>
                    <a:pt x="7743" y="0"/>
                    <a:pt x="17294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85725"/>
              <a:ext cx="2122311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Development Costs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Marketing Expenses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hosting and data storage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449064" y="7821894"/>
            <a:ext cx="9591767" cy="2296051"/>
            <a:chOff x="0" y="0"/>
            <a:chExt cx="2526227" cy="6047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6227" cy="604721"/>
            </a:xfrm>
            <a:custGeom>
              <a:avLst/>
              <a:gdLst/>
              <a:ahLst/>
              <a:cxnLst/>
              <a:rect l="l" t="t" r="r" b="b"/>
              <a:pathLst>
                <a:path w="2526227" h="604721">
                  <a:moveTo>
                    <a:pt x="14529" y="0"/>
                  </a:moveTo>
                  <a:lnTo>
                    <a:pt x="2511698" y="0"/>
                  </a:lnTo>
                  <a:cubicBezTo>
                    <a:pt x="2515551" y="0"/>
                    <a:pt x="2519247" y="1531"/>
                    <a:pt x="2521971" y="4255"/>
                  </a:cubicBezTo>
                  <a:cubicBezTo>
                    <a:pt x="2524696" y="6980"/>
                    <a:pt x="2526227" y="10675"/>
                    <a:pt x="2526227" y="14529"/>
                  </a:cubicBezTo>
                  <a:lnTo>
                    <a:pt x="2526227" y="590193"/>
                  </a:lnTo>
                  <a:cubicBezTo>
                    <a:pt x="2526227" y="598217"/>
                    <a:pt x="2519722" y="604721"/>
                    <a:pt x="2511698" y="604721"/>
                  </a:cubicBezTo>
                  <a:lnTo>
                    <a:pt x="14529" y="604721"/>
                  </a:lnTo>
                  <a:cubicBezTo>
                    <a:pt x="6505" y="604721"/>
                    <a:pt x="0" y="598217"/>
                    <a:pt x="0" y="590193"/>
                  </a:cubicBezTo>
                  <a:lnTo>
                    <a:pt x="0" y="14529"/>
                  </a:lnTo>
                  <a:cubicBezTo>
                    <a:pt x="0" y="6505"/>
                    <a:pt x="6505" y="0"/>
                    <a:pt x="14529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85725"/>
              <a:ext cx="2526227" cy="69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Premium Features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In-App Advertising</a:t>
              </a:r>
            </a:p>
            <a:p>
              <a:pPr marL="539745" lvl="1" indent="-269872" algn="l">
                <a:lnSpc>
                  <a:spcPts val="3874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Partnership Commissions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99892" y="0"/>
            <a:ext cx="3889142" cy="1106611"/>
            <a:chOff x="0" y="0"/>
            <a:chExt cx="5185523" cy="1475481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142875"/>
              <a:ext cx="5185523" cy="1618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2"/>
                </a:lnSpc>
              </a:pP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M</a:t>
              </a:r>
              <a:r>
                <a:rPr lang="en-US" sz="7280">
                  <a:solidFill>
                    <a:srgbClr val="17726D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EET </a:t>
              </a:r>
              <a:r>
                <a:rPr lang="en-US" sz="7280">
                  <a:solidFill>
                    <a:srgbClr val="FF3131"/>
                  </a:solidFill>
                  <a:latin typeface="字由点字匹喏曹"/>
                  <a:ea typeface="字由点字匹喏曹"/>
                  <a:cs typeface="字由点字匹喏曹"/>
                  <a:sym typeface="字由点字匹喏曹"/>
                </a:rPr>
                <a:t>U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3618810" y="598675"/>
              <a:ext cx="278130" cy="27813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1E44D07-5EAC-3835-B58D-12E53F69C5DA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3247779" y="329301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67354" y="7242911"/>
            <a:ext cx="5332809" cy="22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Information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Management, NTPU</a:t>
            </a:r>
          </a:p>
          <a:p>
            <a:pPr algn="ctr">
              <a:lnSpc>
                <a:spcPts val="6138"/>
              </a:lnSpc>
              <a:spcBef>
                <a:spcPct val="0"/>
              </a:spcBef>
            </a:pPr>
            <a:r>
              <a:rPr lang="en-US" sz="39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Zhong-Rui Tsai (Jerry)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565399"/>
            <a:ext cx="1169057" cy="1189214"/>
            <a:chOff x="0" y="0"/>
            <a:chExt cx="812800" cy="8268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47346" y="4824218"/>
            <a:ext cx="4647000" cy="6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EXPECTED RESULTS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694509" y="4315363"/>
            <a:ext cx="2878499" cy="287849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1110" y="0"/>
            <a:ext cx="9526890" cy="10287000"/>
            <a:chOff x="0" y="0"/>
            <a:chExt cx="25091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9140" cy="2709333"/>
            </a:xfrm>
            <a:custGeom>
              <a:avLst/>
              <a:gdLst/>
              <a:ahLst/>
              <a:cxnLst/>
              <a:rect l="l" t="t" r="r" b="b"/>
              <a:pathLst>
                <a:path w="2509140" h="2709333">
                  <a:moveTo>
                    <a:pt x="0" y="0"/>
                  </a:moveTo>
                  <a:lnTo>
                    <a:pt x="2509140" y="0"/>
                  </a:lnTo>
                  <a:lnTo>
                    <a:pt x="25091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914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84482" y="2599459"/>
            <a:ext cx="877649" cy="8776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04745" y="2599459"/>
            <a:ext cx="877649" cy="8776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6959" y="5309084"/>
            <a:ext cx="4532185" cy="4532185"/>
          </a:xfrm>
          <a:custGeom>
            <a:avLst/>
            <a:gdLst/>
            <a:ahLst/>
            <a:cxnLst/>
            <a:rect l="l" t="t" r="r" b="b"/>
            <a:pathLst>
              <a:path w="4532185" h="4532185">
                <a:moveTo>
                  <a:pt x="0" y="0"/>
                </a:moveTo>
                <a:lnTo>
                  <a:pt x="4532186" y="0"/>
                </a:lnTo>
                <a:lnTo>
                  <a:pt x="4532186" y="4532186"/>
                </a:lnTo>
                <a:lnTo>
                  <a:pt x="0" y="453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1298379" y="5309084"/>
            <a:ext cx="4532185" cy="4532185"/>
          </a:xfrm>
          <a:custGeom>
            <a:avLst/>
            <a:gdLst/>
            <a:ahLst/>
            <a:cxnLst/>
            <a:rect l="l" t="t" r="r" b="b"/>
            <a:pathLst>
              <a:path w="4532185" h="4532185">
                <a:moveTo>
                  <a:pt x="0" y="0"/>
                </a:moveTo>
                <a:lnTo>
                  <a:pt x="4532186" y="0"/>
                </a:lnTo>
                <a:lnTo>
                  <a:pt x="4532186" y="4532186"/>
                </a:lnTo>
                <a:lnTo>
                  <a:pt x="0" y="453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89916" y="330596"/>
            <a:ext cx="681884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EXPECTED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1874" y="2662046"/>
            <a:ext cx="7239236" cy="183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BUILDING AN INNOVATIVE PLATFORM </a:t>
            </a:r>
          </a:p>
          <a:p>
            <a:pPr algn="l">
              <a:lnSpc>
                <a:spcPts val="4899"/>
              </a:lnSpc>
            </a:pPr>
            <a:endParaRPr lang="en-US" sz="34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87244" y="2396933"/>
            <a:ext cx="7082106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INCREASE USER ENGAGEMENT AND RETENTION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665" y="3961295"/>
            <a:ext cx="7331270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Helps people connect through shared interests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74833" y="3961295"/>
            <a:ext cx="6163270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Creating a friendly and safe environment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890CEB-2522-4B96-DA13-FEF7CEC5D6FD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4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5618"/>
            <a:ext cx="9331239" cy="10287000"/>
            <a:chOff x="0" y="0"/>
            <a:chExt cx="245761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7610" cy="2709333"/>
            </a:xfrm>
            <a:custGeom>
              <a:avLst/>
              <a:gdLst/>
              <a:ahLst/>
              <a:cxnLst/>
              <a:rect l="l" t="t" r="r" b="b"/>
              <a:pathLst>
                <a:path w="2457610" h="2709333">
                  <a:moveTo>
                    <a:pt x="0" y="0"/>
                  </a:moveTo>
                  <a:lnTo>
                    <a:pt x="2457610" y="0"/>
                  </a:lnTo>
                  <a:lnTo>
                    <a:pt x="24576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F1F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5761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4477" y="0"/>
            <a:ext cx="9518477" cy="10287000"/>
            <a:chOff x="0" y="0"/>
            <a:chExt cx="250692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6924" cy="2709333"/>
            </a:xfrm>
            <a:custGeom>
              <a:avLst/>
              <a:gdLst/>
              <a:ahLst/>
              <a:cxnLst/>
              <a:rect l="l" t="t" r="r" b="b"/>
              <a:pathLst>
                <a:path w="2506924" h="2709333">
                  <a:moveTo>
                    <a:pt x="0" y="0"/>
                  </a:moveTo>
                  <a:lnTo>
                    <a:pt x="2506924" y="0"/>
                  </a:lnTo>
                  <a:lnTo>
                    <a:pt x="25069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F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0692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51091" y="2754881"/>
            <a:ext cx="877649" cy="8776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44832" y="2754881"/>
            <a:ext cx="877649" cy="8776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77" y="4555527"/>
            <a:ext cx="9131023" cy="5720628"/>
          </a:xfrm>
          <a:custGeom>
            <a:avLst/>
            <a:gdLst/>
            <a:ahLst/>
            <a:cxnLst/>
            <a:rect l="l" t="t" r="r" b="b"/>
            <a:pathLst>
              <a:path w="9131023" h="5720628">
                <a:moveTo>
                  <a:pt x="0" y="0"/>
                </a:moveTo>
                <a:lnTo>
                  <a:pt x="9131023" y="0"/>
                </a:lnTo>
                <a:lnTo>
                  <a:pt x="9131023" y="5720629"/>
                </a:lnTo>
                <a:lnTo>
                  <a:pt x="0" y="572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7" b="-22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9144000" y="4624743"/>
            <a:ext cx="9144000" cy="5677876"/>
          </a:xfrm>
          <a:custGeom>
            <a:avLst/>
            <a:gdLst/>
            <a:ahLst/>
            <a:cxnLst/>
            <a:rect l="l" t="t" r="r" b="b"/>
            <a:pathLst>
              <a:path w="9144000" h="5677876">
                <a:moveTo>
                  <a:pt x="0" y="0"/>
                </a:moveTo>
                <a:lnTo>
                  <a:pt x="9144000" y="0"/>
                </a:lnTo>
                <a:lnTo>
                  <a:pt x="9144000" y="5677875"/>
                </a:lnTo>
                <a:lnTo>
                  <a:pt x="0" y="567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21" b="-5202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689916" y="330596"/>
            <a:ext cx="681884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EXPECTED RESULT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107" y="2861918"/>
            <a:ext cx="762852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EVENT SUCCESS RATE OVER 80%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13006" y="2688206"/>
            <a:ext cx="9025956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CREATING A USER-FRIENDLY 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8740" y="3678591"/>
            <a:ext cx="6936369" cy="94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Most users who sign up for events will actually be matched and able to join a group.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22481" y="4078292"/>
            <a:ext cx="6936369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Make sure the app is easy to use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D88376-6567-B9A2-31C5-EACA215E2585}"/>
              </a:ext>
            </a:extLst>
          </p:cNvPr>
          <p:cNvSpPr txBox="1"/>
          <p:nvPr/>
        </p:nvSpPr>
        <p:spPr>
          <a:xfrm>
            <a:off x="17343203" y="9398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sz="4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964308"/>
            <a:ext cx="5241007" cy="52410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887597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715998" y="2566062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44453"/>
            <a:ext cx="7832217" cy="267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EET </a:t>
            </a:r>
            <a:r>
              <a:rPr lang="en-US" sz="15624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00925" y="2103350"/>
            <a:ext cx="447675" cy="4476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208" y="6881596"/>
            <a:ext cx="2918096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Guan-Yi Wu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(Jack)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24956" y="3994280"/>
            <a:ext cx="2970028" cy="29700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1249" t="-10394" r="223" b="-4816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240074" y="3994280"/>
            <a:ext cx="2808526" cy="280852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t="-3078" r="223" b="-4691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556877" y="4027320"/>
            <a:ext cx="2742446" cy="274244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24956" y="8939212"/>
            <a:ext cx="4823621" cy="54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4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Instructor：Min-Yuh 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44595" y="8985249"/>
            <a:ext cx="2868747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74"/>
              </a:lnSpc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Data：2025/04/09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7293" y="653407"/>
            <a:ext cx="640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Software engineering midtrem report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32838" y="6882017"/>
            <a:ext cx="2987899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Infomation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>
              <a:lnSpc>
                <a:spcPts val="3359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Zhong-Rui Tsai (Jerry)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45196" y="6886965"/>
            <a:ext cx="3397608" cy="170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Healthcare and Management, NTPU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Najeeb Ullah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b="1" u="none" strike="noStrik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(Nur)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9137" y="8931274"/>
            <a:ext cx="2888063" cy="93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49"/>
              </a:lnSpc>
            </a:pPr>
            <a:r>
              <a:rPr lang="en-US" sz="4999" b="1">
                <a:solidFill>
                  <a:srgbClr val="527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2860" y="3462585"/>
            <a:ext cx="7832217" cy="267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87171"/>
            <a:ext cx="1149073" cy="1168885"/>
            <a:chOff x="0" y="0"/>
            <a:chExt cx="812800" cy="826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522806"/>
            <a:ext cx="1149073" cy="1168885"/>
            <a:chOff x="0" y="0"/>
            <a:chExt cx="812800" cy="826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358442"/>
            <a:ext cx="1149073" cy="1168885"/>
            <a:chOff x="0" y="0"/>
            <a:chExt cx="812800" cy="8268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401363" y="32034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648745" y="4213317"/>
            <a:ext cx="2970028" cy="297002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83763" y="3563246"/>
            <a:ext cx="4284452" cy="123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BACKGROUND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83763" y="5456131"/>
            <a:ext cx="4284452" cy="123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MOTIVATION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83763" y="7291767"/>
            <a:ext cx="4284452" cy="123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92456" y="3079920"/>
            <a:ext cx="2527676" cy="65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6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Presenter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79517" y="7326672"/>
            <a:ext cx="6308483" cy="227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2"/>
              </a:lnSpc>
              <a:spcBef>
                <a:spcPct val="0"/>
              </a:spcBef>
            </a:pPr>
            <a:r>
              <a:rPr lang="en-US" sz="395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Healthcare and Management, NTPU</a:t>
            </a:r>
          </a:p>
          <a:p>
            <a:pPr algn="ctr">
              <a:lnSpc>
                <a:spcPts val="6132"/>
              </a:lnSpc>
              <a:spcBef>
                <a:spcPct val="0"/>
              </a:spcBef>
            </a:pPr>
            <a:r>
              <a:rPr lang="en-US" sz="3956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Najeeb Ullah(Nur)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269079" y="200223"/>
            <a:ext cx="4018921" cy="821869"/>
          </a:xfrm>
          <a:custGeom>
            <a:avLst/>
            <a:gdLst/>
            <a:ahLst/>
            <a:cxnLst/>
            <a:rect l="l" t="t" r="r" b="b"/>
            <a:pathLst>
              <a:path w="4018921" h="821869">
                <a:moveTo>
                  <a:pt x="0" y="0"/>
                </a:moveTo>
                <a:lnTo>
                  <a:pt x="4018921" y="0"/>
                </a:lnTo>
                <a:lnTo>
                  <a:pt x="4018921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0340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r>
                <a:rPr lang="en-US" sz="1599" b="1">
                  <a:solidFill>
                    <a:srgbClr val="000000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1. Background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681446" cy="10287000"/>
            <a:chOff x="0" y="0"/>
            <a:chExt cx="8908595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2513"/>
            <a:stretch>
              <a:fillRect/>
            </a:stretch>
          </p:blipFill>
          <p:spPr>
            <a:xfrm>
              <a:off x="0" y="0"/>
              <a:ext cx="8908595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44489" y="1104900"/>
            <a:ext cx="4940300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489" y="3888202"/>
            <a:ext cx="10704165" cy="516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Always Online, Rarely Connected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endParaRPr lang="en-US" sz="29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Digital communication has become essential in modern life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Social media and messaging apps have transformed human interaction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Technological </a:t>
            </a: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advancement ≠ deeper</a:t>
            </a: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personal connections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Overreliance  Online may lead to: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Social isolation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Weakened emotional bonds</a:t>
            </a:r>
          </a:p>
          <a:p>
            <a:pPr marL="647697" lvl="1" indent="-323848" algn="l">
              <a:lnSpc>
                <a:spcPts val="464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Increased feelings of loneliness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0EF368-AF77-E306-A54B-13C63838849E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0340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7481" r="43459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3172003"/>
            <a:ext cx="10625445" cy="591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 platforms like Facebook, Instagram, and LinkedIn enable people to stay connected, they lack 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structured mechanisms to facilitate real-world interactions.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Traditional social networking applications often: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Focus on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virtual engagement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leading to fewer face-to-face conversations.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Struggle to 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match users effectively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based on common interests.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2137" lvl="1" indent="-276068" algn="l">
              <a:lnSpc>
                <a:spcPts val="3963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Fail to</a:t>
            </a:r>
            <a:r>
              <a:rPr lang="en-US" sz="25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build trust </a:t>
            </a:r>
            <a:r>
              <a:rPr lang="en-US" sz="25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among strangers meeting for the first time.</a:t>
            </a:r>
          </a:p>
          <a:p>
            <a:pPr algn="l">
              <a:lnSpc>
                <a:spcPts val="3963"/>
              </a:lnSpc>
            </a:pPr>
            <a:endParaRPr lang="en-US" sz="25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4489" y="788648"/>
            <a:ext cx="9996601" cy="12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LIMITATIONS OF EXISTING SOCIAL PLATFORMS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B25A29-FBDF-6C75-B0B1-F9CA5945039B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54145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-239819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721973"/>
            <a:ext cx="6308483" cy="8610308"/>
            <a:chOff x="0" y="0"/>
            <a:chExt cx="8411311" cy="114804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900" r="2900"/>
            <a:stretch>
              <a:fillRect/>
            </a:stretch>
          </p:blipFill>
          <p:spPr>
            <a:xfrm>
              <a:off x="0" y="0"/>
              <a:ext cx="8411311" cy="11480411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83763" y="4043256"/>
            <a:ext cx="91176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30068" y="2747699"/>
            <a:ext cx="10875349" cy="691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endParaRPr/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"MEET U" is a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data-driven social networking application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enables users to meet in small, anonymous dinner gatherings. </a:t>
            </a:r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Unlike conventional platforms, it: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Allows users to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register anonymously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reducing social anxiety.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Matches individuals based on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shared interests and hobbies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form compatible groups.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Reveals identities only on the day of the event, 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an exciting and engaging social experience.</a:t>
            </a:r>
          </a:p>
          <a:p>
            <a:pPr marL="543534" lvl="1" indent="-271767" algn="l">
              <a:lnSpc>
                <a:spcPts val="390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Encourages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real-world interactions,</a:t>
            </a: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fostering genuine relationships.</a:t>
            </a:r>
          </a:p>
          <a:p>
            <a:pPr algn="l">
              <a:lnSpc>
                <a:spcPts val="3902"/>
              </a:lnSpc>
            </a:pPr>
            <a:r>
              <a:rPr lang="en-US" sz="25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addressing these issues, </a:t>
            </a:r>
            <a:r>
              <a:rPr lang="en-US" sz="251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"MEET.U" provides a structured and trust-building approach.</a:t>
            </a:r>
          </a:p>
          <a:p>
            <a:pPr algn="l">
              <a:lnSpc>
                <a:spcPts val="3902"/>
              </a:lnSpc>
            </a:pPr>
            <a:endParaRPr lang="en-US" sz="2517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214" y="788648"/>
            <a:ext cx="9996601" cy="12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HOW "MEET U" </a:t>
            </a:r>
          </a:p>
          <a:p>
            <a:pPr algn="l">
              <a:lnSpc>
                <a:spcPts val="4946"/>
              </a:lnSpc>
            </a:pPr>
            <a:r>
              <a:rPr lang="en-US" sz="4711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SOLVES THESE CHALLENGES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DA0D48-E419-3219-EB97-CC933C5BDBD5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0576" r="10576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028700" y="3138090"/>
            <a:ext cx="9354592" cy="621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/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is this Project Important?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Many people today find it difficult to initiate conversations or meet new people due to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busy schedules, social anxiety, or lack of structured opportunities.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Traditional networking platforms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not offer a safe and engaging environment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users to form connections.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anonymity and structured matching system of "MEET.U" provides a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practical and psychologically comfortable solution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these challenges.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1.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92C876-17D2-1821-03B9-66A8C044E5EF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1441" r="21441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028700" y="3430409"/>
            <a:ext cx="9354592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2.Encouraging Face-to-Face Communication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Despite the convenience of digital interactions,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real-world communication is essential for emotional bonding.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Research suggests that face-to-face meetings: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Strengthen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 and empathy.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Enhance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mental well-being.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leads to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meaningful and lasting connections.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creating small, intimate dinner gatherings, </a:t>
            </a: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"MEET.U" promotes real-world interactions 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a comfortable and structured setting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2.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E83C6E-51D5-9BD2-9600-818013041ED8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79517" y="0"/>
            <a:ext cx="6308483" cy="10287000"/>
            <a:chOff x="0" y="0"/>
            <a:chExt cx="8411311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33275" r="33275"/>
            <a:stretch>
              <a:fillRect/>
            </a:stretch>
          </p:blipFill>
          <p:spPr>
            <a:xfrm>
              <a:off x="0" y="0"/>
              <a:ext cx="8411311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13210" y="3420884"/>
            <a:ext cx="11125145" cy="547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572" b="1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3.The Role of Data-Driven Matching</a:t>
            </a: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"MEET.U" improves the social experience by using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analytics to create well-matched groups.</a:t>
            </a:r>
          </a:p>
          <a:p>
            <a:pPr algn="l">
              <a:lnSpc>
                <a:spcPts val="3602"/>
              </a:lnSpc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answer a set of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interest-based questions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the system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matches them with individuals who share similar preferences. </a:t>
            </a: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This:</a:t>
            </a:r>
          </a:p>
          <a:p>
            <a:pPr algn="l">
              <a:lnSpc>
                <a:spcPts val="3602"/>
              </a:lnSpc>
            </a:pPr>
            <a:endParaRPr lang="en-US" sz="257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Increases the likelihood of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meaningful conversations.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Reduces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awkwardness and discomfort.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5503" lvl="1" indent="-277752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Creates </a:t>
            </a:r>
            <a:r>
              <a:rPr lang="en-US" sz="257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memorable and enjoyable social experience.</a:t>
            </a:r>
          </a:p>
          <a:p>
            <a:pPr algn="l">
              <a:lnSpc>
                <a:spcPts val="3602"/>
              </a:lnSpc>
            </a:pPr>
            <a:endParaRPr lang="en-US" sz="257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84375"/>
            <a:ext cx="9508129" cy="68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3. MOTIVATION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8F639C-31B7-27CC-93F4-C652C6C3B902}"/>
              </a:ext>
            </a:extLst>
          </p:cNvPr>
          <p:cNvSpPr txBox="1"/>
          <p:nvPr/>
        </p:nvSpPr>
        <p:spPr>
          <a:xfrm>
            <a:off x="17672880" y="947992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2312</Words>
  <Application>Microsoft Office PowerPoint</Application>
  <PresentationFormat>自訂</PresentationFormat>
  <Paragraphs>620</Paragraphs>
  <Slides>27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0" baseType="lpstr">
      <vt:lpstr>Inter Bold</vt:lpstr>
      <vt:lpstr>Open Sans</vt:lpstr>
      <vt:lpstr>字由点字匹喏曹</vt:lpstr>
      <vt:lpstr>Inter</vt:lpstr>
      <vt:lpstr>Open Sans Medium</vt:lpstr>
      <vt:lpstr>Arial</vt:lpstr>
      <vt:lpstr>Inter Semi-Bold</vt:lpstr>
      <vt:lpstr>Open Sans Bold</vt:lpstr>
      <vt:lpstr>Times New Roman</vt:lpstr>
      <vt:lpstr>Calibri</vt:lpstr>
      <vt:lpstr>Open Sans Semi-Bold</vt:lpstr>
      <vt:lpstr>Inter Medium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Team5_MEETU</dc:title>
  <cp:lastModifiedBy>吳冠毅</cp:lastModifiedBy>
  <cp:revision>2</cp:revision>
  <dcterms:created xsi:type="dcterms:W3CDTF">2006-08-16T00:00:00Z</dcterms:created>
  <dcterms:modified xsi:type="dcterms:W3CDTF">2025-04-08T13:36:30Z</dcterms:modified>
  <dc:identifier>DAGiJ28MfuA</dc:identifier>
</cp:coreProperties>
</file>